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равлев Максим Вячеславович" initials="ЖМВ" lastIdx="0" clrIdx="0">
    <p:extLst>
      <p:ext uri="{19B8F6BF-5375-455C-9EA6-DF929625EA0E}">
        <p15:presenceInfo xmlns:p15="http://schemas.microsoft.com/office/powerpoint/2012/main" userId="Журавлев Максим Вячеслав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8BFD3-EE55-49B0-8022-7455CD60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3928D5-A92E-4ABA-BB43-DED254DC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00D63-1C74-41A1-BE5A-DC557978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C8EB-2A99-4769-990F-6A1B345E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5BC6F-D256-44C0-A3DB-6E583631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19C11-2544-4A0B-9E17-379ACF79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CC0D1D-5DCA-4C96-B1F0-B266DF7DA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63F0D-1B4D-400C-AAC6-C882239A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85331-31DA-4C4B-A41E-A7521D15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5D0F-23A1-435E-A678-3CB0EB55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91300D-D271-46F2-A2FE-68DF0773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D063B-91BF-49F7-B589-3A8D9CB3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9A0C-1DB1-4418-B017-66A9349F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AC0C1-E57E-4896-9F72-7BD5E951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91602-15D0-4B6A-A4FB-26D064BA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808B6-C1AC-49CE-80F5-9F357445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1522A-7354-4B83-AA32-7FAD4ACB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D9638-9784-4991-A692-FC65509B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4D9BA-C54D-46AD-A52D-E38B3915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AE404-BBB8-472D-B55A-FD62B3D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7D38-6B04-4D2D-8FBA-FD3FEA51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1341AE-8643-4F7F-932A-5A9744D1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32531-4557-4BE6-807A-E3041FE5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629C7-640E-4756-A669-478A485C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88E0B-CFFA-49C0-BF0B-21620532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60E5D-EB58-449C-B24A-625CF8B7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FD319-43BE-49CC-99E8-90EEDE333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4BFA88-F3D5-4233-94BD-44A5D1D84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6704F-2964-48D8-8B44-6FD6DC9A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4973D-2CEE-43D3-B97F-D344FEC2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E24AA-4EDE-4128-891D-41D00E6A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5FFE-937B-4E3C-8239-91EFC459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6A55B-5080-4718-9337-7C403B39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3C2FB2-F266-4D86-9CE8-7C572B65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DA8C80-1477-4754-A275-A7E4F34C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6F74A-6F1D-4CCA-BEE5-96E1819D7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65F9B6-F410-4D8A-9D26-CFA533AE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7B84A-0C27-4571-B06A-2F651856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C31F2C-182A-4D1B-BAEB-1EB14A6D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4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41EFD-20A3-488C-9659-09D6E998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2DBF06-12CC-40F7-A632-56B299D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A952C6-197E-4229-A835-276A0949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F2DF9-FAA4-484D-ABB0-EC392925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75B8E7-4A1F-457D-A8CB-F98CE378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4FC72-B21B-46CA-B3D1-00022BB6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9FDE1-63D7-4B95-96A3-C3514759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2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68011-838F-464C-A587-B4027BA1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53541-E961-4898-B676-E23A5310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D8C3F-5B50-43A8-AED4-E8452A72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391AC-A230-4CA3-8EF7-4CB34B54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E4438-8312-4086-8F14-5D8181B5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063C52-C0F3-4A50-ACE0-11A6E286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F0A1D-67C9-4287-A94B-6418107B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95E240-8C24-4EA5-9364-DD4A446A7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685C6-2C43-41F9-9514-D5CC3962E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40D3C-F36C-45A2-8773-8C240CB8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D14BD3-FFFB-4928-849F-F03423E2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3FBF9-33A9-4C58-B45D-153661D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3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19824-E623-4AFA-A8EA-578A584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33C30-8F95-4626-B506-6F83B076C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84734-F860-4A05-AC4A-D07735979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53DE-4F81-46F8-A927-43B3BF1A156B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62459-CF04-4094-828D-9694C5592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4E32A-E05E-4DD9-A42E-8C99F07E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vzhuravlev@alfabank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mailto:eacq_sales@alfa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yment.bronirui-online.ru/alfabank/hidden-callbac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cquiring@alfaban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658B27-C967-45B6-9E1A-D80E4C112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528" y="149060"/>
            <a:ext cx="9144000" cy="72138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Инструкция по интеграции системы управления «Бронируй Онлайн»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9D360-DAE8-4D3D-AC86-3D6B35D7EB58}"/>
              </a:ext>
            </a:extLst>
          </p:cNvPr>
          <p:cNvSpPr txBox="1"/>
          <p:nvPr/>
        </p:nvSpPr>
        <p:spPr>
          <a:xfrm>
            <a:off x="823341" y="1568907"/>
            <a:ext cx="97061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Необходимо подать анкету от партнера Бронируй Онлайн путем направления письма на электронный почтовый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адрес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mvzhuravlev@alfabank.ru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 </a:t>
            </a:r>
            <a:r>
              <a:rPr lang="en-US" sz="1200" b="1" dirty="0">
                <a:latin typeface="Styrene A LC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eacq_sales@alfabank.ru</a:t>
            </a:r>
            <a:r>
              <a:rPr lang="ru-RU" sz="1200" b="1" dirty="0">
                <a:latin typeface="Styrene A LC Light" pitchFamily="50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с темой письма «Бронируй Онлайн + ИНН организации»</a:t>
            </a:r>
          </a:p>
          <a:p>
            <a:endParaRPr lang="ru-RU" dirty="0"/>
          </a:p>
          <a:p>
            <a:r>
              <a:rPr lang="ru-RU" b="1" dirty="0"/>
              <a:t>Шаг 2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Получить обратную связь от сотрудников по почте и дождаться звонка менеджера Альфа-Банка для подачи заявки на интернет-эквайринг от Альфа-Банка по льготной ставке с зачислением денежных средств на расчетный счет в этот же день или на следующий день.</a:t>
            </a:r>
          </a:p>
          <a:p>
            <a:pPr algn="just"/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ВАЖНО!!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– в договоре с банком мы не можем отобразить систему управления «Бронируй Онлайн»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поэтому при подаче заявки на интернет-эквайринг в Альфа-Банк вам потребуется указать интернет-ресурс к которому подключаемся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это может быть либо страница в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VK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(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Вконтакте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), либо сайт компании. 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При этом интеграция в дальнейшем будет через систему управления «Бронируй Онлайн»</a:t>
            </a:r>
          </a:p>
          <a:p>
            <a:pPr algn="just"/>
            <a:endParaRPr lang="ru-RU" dirty="0"/>
          </a:p>
          <a:p>
            <a:r>
              <a:rPr lang="ru-RU" b="1" dirty="0"/>
              <a:t>Шаг 3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подачи заявки сотрудником банка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заявка будет находиться на проверке службы мониторинга 1-3 рабочих дня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далее вам на почту 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тех.специалиста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, указанную в системах банка, поступят тестовые доступы (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для пользования личным кабинетом интернет-эквайринга Альфа-Банка</a:t>
            </a:r>
            <a:r>
              <a:rPr lang="en-US" sz="1200" b="1" i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 они Вам потребуется если в дальнейшем понадобится выставлять ссылки для оплаты или интегрировать интернет-эквайринг к себе на сайт без системы «Бронируй Онлайн»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). </a:t>
            </a:r>
          </a:p>
          <a:p>
            <a:endParaRPr lang="ru-RU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A966AE-B212-47F6-92F3-B1EDF2ACE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12286"/>
              </p:ext>
            </p:extLst>
          </p:nvPr>
        </p:nvGraphicFramePr>
        <p:xfrm>
          <a:off x="1763140" y="156890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140" y="156890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A3E66B5-BAC3-4232-9568-09ED1C5B914A}"/>
              </a:ext>
            </a:extLst>
          </p:cNvPr>
          <p:cNvSpPr txBox="1">
            <a:spLocks/>
          </p:cNvSpPr>
          <p:nvPr/>
        </p:nvSpPr>
        <p:spPr>
          <a:xfrm>
            <a:off x="-232123" y="979505"/>
            <a:ext cx="12656245" cy="72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Если у Вас уже есть доступ к продуктивной среде, пожалуйста, начните с Шага 6 </a:t>
            </a:r>
          </a:p>
        </p:txBody>
      </p:sp>
    </p:spTree>
    <p:extLst>
      <p:ext uri="{BB962C8B-B14F-4D97-AF65-F5344CB8AC3E}">
        <p14:creationId xmlns:p14="http://schemas.microsoft.com/office/powerpoint/2010/main" val="403260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59D360-DAE8-4D3D-AC86-3D6B35D7EB58}"/>
              </a:ext>
            </a:extLst>
          </p:cNvPr>
          <p:cNvSpPr txBox="1"/>
          <p:nvPr/>
        </p:nvSpPr>
        <p:spPr>
          <a:xfrm>
            <a:off x="1062037" y="180884"/>
            <a:ext cx="9158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4. 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Дождитесь получения боевых доступов от нас.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Направим письмо на почту руководителя с темой «Реквизиты для подключения к продуктивной среде»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2AD18A6-21A9-4EF6-B779-E52EA2040435}"/>
              </a:ext>
            </a:extLst>
          </p:cNvPr>
          <p:cNvCxnSpPr>
            <a:cxnSpLocks/>
          </p:cNvCxnSpPr>
          <p:nvPr/>
        </p:nvCxnSpPr>
        <p:spPr>
          <a:xfrm flipV="1">
            <a:off x="1971113" y="1849108"/>
            <a:ext cx="354161" cy="281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D4303F-CB04-498C-8604-B2B88992F927}"/>
              </a:ext>
            </a:extLst>
          </p:cNvPr>
          <p:cNvSpPr txBox="1"/>
          <p:nvPr/>
        </p:nvSpPr>
        <p:spPr>
          <a:xfrm>
            <a:off x="1324141" y="2130813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Тема письма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ADFFF6-2319-4D54-945F-781038DF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511232"/>
            <a:ext cx="9858375" cy="33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85F2E42-7BF8-4DFF-AD3A-78CC07FA39DC}"/>
              </a:ext>
            </a:extLst>
          </p:cNvPr>
          <p:cNvCxnSpPr>
            <a:cxnSpLocks/>
          </p:cNvCxnSpPr>
          <p:nvPr/>
        </p:nvCxnSpPr>
        <p:spPr>
          <a:xfrm flipV="1">
            <a:off x="8149701" y="1817212"/>
            <a:ext cx="355107" cy="264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A22F2A-3B8F-4DB8-A71E-2E9165E382B5}"/>
              </a:ext>
            </a:extLst>
          </p:cNvPr>
          <p:cNvSpPr txBox="1"/>
          <p:nvPr/>
        </p:nvSpPr>
        <p:spPr>
          <a:xfrm>
            <a:off x="7419254" y="2081876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Ваш логин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2339ED7-D7C0-4D39-9D0A-988192EC2F62}"/>
              </a:ext>
            </a:extLst>
          </p:cNvPr>
          <p:cNvCxnSpPr>
            <a:cxnSpLocks/>
          </p:cNvCxnSpPr>
          <p:nvPr/>
        </p:nvCxnSpPr>
        <p:spPr>
          <a:xfrm flipH="1">
            <a:off x="10220887" y="1033846"/>
            <a:ext cx="308029" cy="477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02C7DD-9790-4327-9DB6-2672DB1EBC60}"/>
              </a:ext>
            </a:extLst>
          </p:cNvPr>
          <p:cNvSpPr txBox="1"/>
          <p:nvPr/>
        </p:nvSpPr>
        <p:spPr>
          <a:xfrm>
            <a:off x="10170029" y="756847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Ваш ИНН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7A5CC8-A573-4D05-AA61-554B9689ED90}"/>
              </a:ext>
            </a:extLst>
          </p:cNvPr>
          <p:cNvSpPr/>
          <p:nvPr/>
        </p:nvSpPr>
        <p:spPr>
          <a:xfrm>
            <a:off x="8504808" y="1634276"/>
            <a:ext cx="1083075" cy="7966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4F57AA-7F29-4814-97EA-C0B1A06FDDAC}"/>
              </a:ext>
            </a:extLst>
          </p:cNvPr>
          <p:cNvSpPr/>
          <p:nvPr/>
        </p:nvSpPr>
        <p:spPr>
          <a:xfrm>
            <a:off x="9660716" y="1609810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B90B8D-A74E-4400-9126-5C8FF759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0" y="2491045"/>
            <a:ext cx="5156724" cy="401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5AC337-E96D-47AB-AFA8-2BFC9E84CCF1}"/>
              </a:ext>
            </a:extLst>
          </p:cNvPr>
          <p:cNvSpPr/>
          <p:nvPr/>
        </p:nvSpPr>
        <p:spPr>
          <a:xfrm>
            <a:off x="5492317" y="6272066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5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5408F4-B478-4A20-8387-E6D8AAE46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8" y="2703746"/>
            <a:ext cx="5061890" cy="374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09C76-500E-4FC5-A027-C1919E8A983A}"/>
              </a:ext>
            </a:extLst>
          </p:cNvPr>
          <p:cNvSpPr txBox="1"/>
          <p:nvPr/>
        </p:nvSpPr>
        <p:spPr>
          <a:xfrm>
            <a:off x="827848" y="204187"/>
            <a:ext cx="949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5.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Поменяйте пароль от личного кабинета интернет эквайринга Альфа Банка.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Обратите внимание! Пароль требуется поменять от двух логинов из письма с темой «Реквизиты для подключения к продуктивной среде»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: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логин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–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operator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 логин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-</a:t>
            </a:r>
            <a:r>
              <a:rPr lang="en-US" sz="1200" b="1" dirty="0" err="1">
                <a:solidFill>
                  <a:srgbClr val="FF0000"/>
                </a:solidFill>
                <a:latin typeface="Styrene A LC Light" pitchFamily="50" charset="0"/>
              </a:rPr>
              <a:t>api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первую очередь поменяйте пароль от логина 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–</a:t>
            </a:r>
            <a:r>
              <a:rPr lang="en-US" sz="1200" b="1" dirty="0" err="1">
                <a:solidFill>
                  <a:srgbClr val="FF0000"/>
                </a:solidFill>
                <a:latin typeface="Styrene A LC Light" pitchFamily="50" charset="0"/>
              </a:rPr>
              <a:t>api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 ***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Во вторую очередь от логина </a:t>
            </a:r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operator</a:t>
            </a:r>
            <a:endParaRPr lang="ru-RU" sz="1200" b="1" dirty="0">
              <a:latin typeface="Styrene A LC Light" pitchFamily="50" charset="0"/>
            </a:endParaRPr>
          </a:p>
          <a:p>
            <a:endParaRPr lang="en-US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ВАЖНО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!! Не начинайте делать интеграцию на стороне «Бронируй Онлайн» не поменяв пароль к обоим логинам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иначе высока вероятность появления ошибок.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2C0E1-DBBE-4F8F-B86A-EC3AA0BC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64" y="2703747"/>
            <a:ext cx="5381447" cy="374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4BDB905-1AF1-469E-A206-B0760490E264}"/>
              </a:ext>
            </a:extLst>
          </p:cNvPr>
          <p:cNvSpPr/>
          <p:nvPr/>
        </p:nvSpPr>
        <p:spPr>
          <a:xfrm>
            <a:off x="9476130" y="2914226"/>
            <a:ext cx="2207581" cy="559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175D81-58C8-483D-840C-6325DCC73C7C}"/>
              </a:ext>
            </a:extLst>
          </p:cNvPr>
          <p:cNvSpPr/>
          <p:nvPr/>
        </p:nvSpPr>
        <p:spPr>
          <a:xfrm>
            <a:off x="8887942" y="3821783"/>
            <a:ext cx="2795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Данная ошибка при смене пароля от логина 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–</a:t>
            </a:r>
            <a:r>
              <a:rPr lang="en-US" sz="900" b="1" dirty="0" err="1">
                <a:solidFill>
                  <a:schemeClr val="bg1"/>
                </a:solidFill>
                <a:latin typeface="Styrene A LC Light" pitchFamily="50" charset="0"/>
              </a:rPr>
              <a:t>api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  естественна. У логина 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–</a:t>
            </a:r>
            <a:r>
              <a:rPr lang="en-US" sz="900" b="1" dirty="0" err="1">
                <a:solidFill>
                  <a:schemeClr val="bg1"/>
                </a:solidFill>
                <a:latin typeface="Styrene A LC Light" pitchFamily="50" charset="0"/>
              </a:rPr>
              <a:t>api</a:t>
            </a:r>
            <a:endParaRPr lang="en-US" sz="900" b="1" dirty="0">
              <a:solidFill>
                <a:schemeClr val="bg1"/>
              </a:solidFill>
              <a:latin typeface="Styrene A LC Light" pitchFamily="50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нет личного кабинета и система сообщает об этом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 можете переходить к смене пароля</a:t>
            </a:r>
          </a:p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от логина -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operator</a:t>
            </a:r>
            <a:endParaRPr lang="ru-RU" sz="900" b="1" dirty="0">
              <a:solidFill>
                <a:schemeClr val="bg1"/>
              </a:solidFill>
              <a:latin typeface="Styrene A LC Light" pitchFamily="50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B6E6002-39AA-4CC6-9341-2F16ED6B080C}"/>
              </a:ext>
            </a:extLst>
          </p:cNvPr>
          <p:cNvCxnSpPr>
            <a:cxnSpLocks/>
          </p:cNvCxnSpPr>
          <p:nvPr/>
        </p:nvCxnSpPr>
        <p:spPr>
          <a:xfrm flipV="1">
            <a:off x="9063604" y="3357260"/>
            <a:ext cx="452761" cy="4645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03EDEA-39DA-4E66-B64C-F3DC8C0EC6E6}"/>
              </a:ext>
            </a:extLst>
          </p:cNvPr>
          <p:cNvSpPr/>
          <p:nvPr/>
        </p:nvSpPr>
        <p:spPr>
          <a:xfrm>
            <a:off x="6744068" y="4097037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87202-7554-4EB1-BD32-CB38B30A77B7}"/>
              </a:ext>
            </a:extLst>
          </p:cNvPr>
          <p:cNvSpPr txBox="1"/>
          <p:nvPr/>
        </p:nvSpPr>
        <p:spPr>
          <a:xfrm>
            <a:off x="11301274" y="243965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89885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6DCEAE-CAA9-42F9-8353-07D0D60BCC51}"/>
              </a:ext>
            </a:extLst>
          </p:cNvPr>
          <p:cNvSpPr txBox="1"/>
          <p:nvPr/>
        </p:nvSpPr>
        <p:spPr>
          <a:xfrm>
            <a:off x="432808" y="411179"/>
            <a:ext cx="9943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Чтобы попасть в личный кабинет интернет-эквайринга и поменять пароль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перейдите по прямой ссылке из письма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102B1-80CA-4FB5-930E-D64DC48292A0}"/>
              </a:ext>
            </a:extLst>
          </p:cNvPr>
          <p:cNvSpPr txBox="1"/>
          <p:nvPr/>
        </p:nvSpPr>
        <p:spPr>
          <a:xfrm>
            <a:off x="432808" y="4158286"/>
            <a:ext cx="114987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6.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успешной смены пароля от логина -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operator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и от логина -</a:t>
            </a:r>
            <a:r>
              <a:rPr lang="en-US" sz="1200" b="1" dirty="0" err="1">
                <a:solidFill>
                  <a:prstClr val="black"/>
                </a:solidFill>
                <a:latin typeface="Styrene A LC Light" pitchFamily="50" charset="0"/>
              </a:rPr>
              <a:t>api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вы можете начинать делать интеграцию с системой управления «Бронируй Онлайн». 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Для этого вам потребуется написать письмо на п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я </a:t>
            </a:r>
            <a:r>
              <a:rPr lang="en-US" sz="1200" b="1" u="sng" dirty="0">
                <a:solidFill>
                  <a:prstClr val="black"/>
                </a:solidFill>
                <a:latin typeface="Styrene A LC Light" pitchFamily="50" charset="0"/>
              </a:rPr>
              <a:t>acquiring@alfabank.ru</a:t>
            </a:r>
            <a:endParaRPr lang="ru-RU" sz="1200" b="1" u="sng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теме письма указать: «Бронируй Онлайн + ИНН организации». 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теле письма прописываете: «Просьба включить статические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callback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-уведомления» и указываете ссылку URL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callback</a:t>
            </a:r>
            <a:r>
              <a:rPr lang="ru-RU" sz="1200" b="1" dirty="0">
                <a:latin typeface="Styrene A LC Light" pitchFamily="50" charset="0"/>
              </a:rPr>
              <a:t>-уведомлений: </a:t>
            </a:r>
            <a:r>
              <a:rPr lang="ru-RU" u="sng" dirty="0">
                <a:hlinkClick r:id="rId2"/>
              </a:rPr>
              <a:t>https://payment.bronirui-online.ru/alfabank/hidden-callback</a:t>
            </a:r>
            <a:endParaRPr lang="ru-RU" u="sng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588C3C-C8EC-4726-8A34-A635583A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02" y="881686"/>
            <a:ext cx="695325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0C9D21D-BAA7-4A5C-B945-622B4CB206FD}"/>
              </a:ext>
            </a:extLst>
          </p:cNvPr>
          <p:cNvSpPr/>
          <p:nvPr/>
        </p:nvSpPr>
        <p:spPr>
          <a:xfrm>
            <a:off x="5504155" y="3289254"/>
            <a:ext cx="2317072" cy="674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D3057A9-075F-488F-8BD8-1A2B79F3EE97}"/>
              </a:ext>
            </a:extLst>
          </p:cNvPr>
          <p:cNvCxnSpPr>
            <a:cxnSpLocks/>
          </p:cNvCxnSpPr>
          <p:nvPr/>
        </p:nvCxnSpPr>
        <p:spPr>
          <a:xfrm flipH="1">
            <a:off x="7137646" y="2157639"/>
            <a:ext cx="1491449" cy="1075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1A8D8-39A0-47E4-8750-3EE2C1D7592A}"/>
              </a:ext>
            </a:extLst>
          </p:cNvPr>
          <p:cNvSpPr/>
          <p:nvPr/>
        </p:nvSpPr>
        <p:spPr>
          <a:xfrm>
            <a:off x="5983550" y="2292697"/>
            <a:ext cx="1899821" cy="2396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0AC4F-D060-4375-93BC-152267D10F42}"/>
              </a:ext>
            </a:extLst>
          </p:cNvPr>
          <p:cNvSpPr txBox="1"/>
          <p:nvPr/>
        </p:nvSpPr>
        <p:spPr>
          <a:xfrm>
            <a:off x="493865" y="284759"/>
            <a:ext cx="102692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7.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Дождитесь ответного письма о том, что все настройки включены.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этого заходите в систему управления Бронируй Онлайн и делайте интеграцию.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Для этого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:</a:t>
            </a:r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Зайдите в свой личный кабинет владельца отеля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Перейдите в настройки платежного шлюза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Выберите Альфа-Банк и укажите ранее полученные данные к рабочей/продуктивной среде</a:t>
            </a:r>
            <a:endParaRPr lang="en-US" sz="1400" b="1" dirty="0">
              <a:solidFill>
                <a:prstClr val="black"/>
              </a:solidFill>
              <a:latin typeface="Bahnschrift" panose="020B0502040204020203" pitchFamily="34" charset="0"/>
              <a:ea typeface="Microsoft JhengHei UI" panose="020B0604030504040204" pitchFamily="34" charset="-120"/>
            </a:endParaRPr>
          </a:p>
          <a:p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В поле логин указываете выданный вам ранее логин -</a:t>
            </a:r>
            <a:r>
              <a:rPr lang="en-US" sz="1200" b="1" i="1" dirty="0" err="1">
                <a:solidFill>
                  <a:prstClr val="black"/>
                </a:solidFill>
                <a:latin typeface="Styrene A LC Light" pitchFamily="50" charset="0"/>
              </a:rPr>
              <a:t>api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 от Альфа-Банка и в поле пароль</a:t>
            </a:r>
            <a:r>
              <a:rPr lang="en-US" sz="1200" b="1" i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 ваш пароль от логина -</a:t>
            </a:r>
            <a:r>
              <a:rPr lang="en-US" sz="1200" b="1" i="1" dirty="0" err="1">
                <a:solidFill>
                  <a:prstClr val="black"/>
                </a:solidFill>
                <a:latin typeface="Styrene A LC Light" pitchFamily="50" charset="0"/>
              </a:rPr>
              <a:t>api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 (измененный вами ранее на шаге 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Сохраните</a:t>
            </a:r>
          </a:p>
          <a:p>
            <a:endParaRPr lang="ru-RU" sz="1400" b="1" dirty="0">
              <a:latin typeface="Bahnschrift" panose="020B0502040204020203" pitchFamily="34" charset="0"/>
              <a:ea typeface="Microsoft JhengHei UI" panose="020B0604030504040204" pitchFamily="34" charset="-12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493592-AEEA-4D62-90F0-0200AF7D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904766"/>
            <a:ext cx="5719763" cy="226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88862-8022-4E02-BA3C-9E9984229BDD}"/>
              </a:ext>
            </a:extLst>
          </p:cNvPr>
          <p:cNvSpPr txBox="1"/>
          <p:nvPr/>
        </p:nvSpPr>
        <p:spPr>
          <a:xfrm>
            <a:off x="1267722" y="3507881"/>
            <a:ext cx="37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Письмо с доступами от Альфа-Банка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D3AC2AE-6DED-4842-8654-F5FEB0FB2324}"/>
              </a:ext>
            </a:extLst>
          </p:cNvPr>
          <p:cNvSpPr/>
          <p:nvPr/>
        </p:nvSpPr>
        <p:spPr>
          <a:xfrm>
            <a:off x="1766655" y="5412349"/>
            <a:ext cx="134940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87AA0A-FD82-49F8-8050-7BCDE266F6A1}"/>
              </a:ext>
            </a:extLst>
          </p:cNvPr>
          <p:cNvSpPr txBox="1"/>
          <p:nvPr/>
        </p:nvSpPr>
        <p:spPr>
          <a:xfrm>
            <a:off x="2561118" y="5973069"/>
            <a:ext cx="243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Новый пароль с шага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9C34580-CB5C-451B-A4CF-E81548E6472C}"/>
              </a:ext>
            </a:extLst>
          </p:cNvPr>
          <p:cNvSpPr/>
          <p:nvPr/>
        </p:nvSpPr>
        <p:spPr>
          <a:xfrm>
            <a:off x="2441358" y="5955482"/>
            <a:ext cx="2756606" cy="404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B8656C-824B-4DDA-B697-F7BA844A8678}"/>
              </a:ext>
            </a:extLst>
          </p:cNvPr>
          <p:cNvSpPr/>
          <p:nvPr/>
        </p:nvSpPr>
        <p:spPr>
          <a:xfrm>
            <a:off x="1926454" y="5545790"/>
            <a:ext cx="1038688" cy="1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28C79E-46AB-41C0-A9C0-34B43B8063A8}"/>
              </a:ext>
            </a:extLst>
          </p:cNvPr>
          <p:cNvSpPr/>
          <p:nvPr/>
        </p:nvSpPr>
        <p:spPr>
          <a:xfrm>
            <a:off x="3251941" y="5024762"/>
            <a:ext cx="822910" cy="96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4E42E2-A188-4D4F-A07B-9EA8D2F287DA}"/>
              </a:ext>
            </a:extLst>
          </p:cNvPr>
          <p:cNvSpPr/>
          <p:nvPr/>
        </p:nvSpPr>
        <p:spPr>
          <a:xfrm>
            <a:off x="2289142" y="5287952"/>
            <a:ext cx="822910" cy="96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E44514-C741-4A1B-96F6-FD17CA06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99" y="3467647"/>
            <a:ext cx="4694218" cy="2874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62CAFBB-2521-4D67-808A-5680BE1B81A1}"/>
              </a:ext>
            </a:extLst>
          </p:cNvPr>
          <p:cNvCxnSpPr>
            <a:cxnSpLocks/>
          </p:cNvCxnSpPr>
          <p:nvPr/>
        </p:nvCxnSpPr>
        <p:spPr>
          <a:xfrm flipV="1">
            <a:off x="4506480" y="5345086"/>
            <a:ext cx="2011766" cy="61039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19556D3-D74B-4849-B964-26A17C33B07C}"/>
              </a:ext>
            </a:extLst>
          </p:cNvPr>
          <p:cNvCxnSpPr>
            <a:cxnSpLocks/>
          </p:cNvCxnSpPr>
          <p:nvPr/>
        </p:nvCxnSpPr>
        <p:spPr>
          <a:xfrm flipV="1">
            <a:off x="3068968" y="4958167"/>
            <a:ext cx="3449278" cy="58762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8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1DF129-386A-4B46-9C72-E1EBC4C111CF}"/>
              </a:ext>
            </a:extLst>
          </p:cNvPr>
          <p:cNvSpPr txBox="1"/>
          <p:nvPr/>
        </p:nvSpPr>
        <p:spPr>
          <a:xfrm>
            <a:off x="4323426" y="186432"/>
            <a:ext cx="61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Интеграция завершена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3DE41-94B1-4117-A663-B9FCCD2FACE7}"/>
              </a:ext>
            </a:extLst>
          </p:cNvPr>
          <p:cNvSpPr txBox="1"/>
          <p:nvPr/>
        </p:nvSpPr>
        <p:spPr>
          <a:xfrm>
            <a:off x="408373" y="1154098"/>
            <a:ext cx="1170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случае каких-либо технических вопросов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проблем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ошибок обращайтесь на почтовый адрес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  <a:hlinkClick r:id="rId2"/>
              </a:rPr>
              <a:t>acquiring@alfabank.ru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При обращении необходимо указать ИНН и наименование организации + приложить скриншот ошибки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а также краткое описание ваших действий, предшествующих данной ошибке.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0023E-C3D8-4A53-9622-88C450D9EAF7}"/>
              </a:ext>
            </a:extLst>
          </p:cNvPr>
          <p:cNvSpPr txBox="1"/>
          <p:nvPr/>
        </p:nvSpPr>
        <p:spPr>
          <a:xfrm>
            <a:off x="408373" y="2101963"/>
            <a:ext cx="9158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8. 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Советуем сделать тестовый платеж не менее 6-ти рублей и обязательно проверить транзакцию в банке.*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800" b="1" dirty="0">
                <a:solidFill>
                  <a:prstClr val="black"/>
                </a:solidFill>
                <a:latin typeface="Styrene A LC Light" pitchFamily="50" charset="0"/>
              </a:rPr>
              <a:t>*тариф 1,8% предусматривает условие минимального платежа – не менее 5-ти рублей за платеж.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31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663</Words>
  <Application>Microsoft Office PowerPoint</Application>
  <PresentationFormat>Широкоэкранный</PresentationFormat>
  <Paragraphs>71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Microsoft JhengHei UI</vt:lpstr>
      <vt:lpstr>Arial</vt:lpstr>
      <vt:lpstr>Bahnschrift</vt:lpstr>
      <vt:lpstr>Calibri</vt:lpstr>
      <vt:lpstr>Calibri Light</vt:lpstr>
      <vt:lpstr>Styrene A LC Light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 Максим Вячеславович</dc:creator>
  <cp:lastModifiedBy>Малиновская Елена Ивановна</cp:lastModifiedBy>
  <cp:revision>252</cp:revision>
  <dcterms:created xsi:type="dcterms:W3CDTF">2023-03-22T11:08:05Z</dcterms:created>
  <dcterms:modified xsi:type="dcterms:W3CDTF">2023-07-21T07:14:00Z</dcterms:modified>
</cp:coreProperties>
</file>